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1" r:id="rId4"/>
    <p:sldId id="264" r:id="rId5"/>
    <p:sldId id="263" r:id="rId6"/>
  </p:sldIdLst>
  <p:sldSz cx="6858000" cy="9144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1776" y="54"/>
      </p:cViewPr>
      <p:guideLst>
        <p:guide orient="horz" pos="2880"/>
        <p:guide pos="216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568"/>
            <a:ext cx="5829300" cy="1960033"/>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37E6971-B091-4107-BB2E-BA445022A9ED}" type="datetimeFigureOut">
              <a:rPr lang="ru-RU" smtClean="0"/>
              <a:pPr/>
              <a:t>27.02.2011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91FC8BF0-50FA-491E-A19A-F9F93D2A6924}"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37E6971-B091-4107-BB2E-BA445022A9ED}" type="datetimeFigureOut">
              <a:rPr lang="ru-RU" smtClean="0"/>
              <a:pPr/>
              <a:t>27.02.2011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91FC8BF0-50FA-491E-A19A-F9F93D2A6924}"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3729037" y="488951"/>
            <a:ext cx="1157288" cy="104013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57175" y="488951"/>
            <a:ext cx="3357563" cy="104013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37E6971-B091-4107-BB2E-BA445022A9ED}" type="datetimeFigureOut">
              <a:rPr lang="ru-RU" smtClean="0"/>
              <a:pPr/>
              <a:t>27.02.2011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91FC8BF0-50FA-491E-A19A-F9F93D2A6924}"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37E6971-B091-4107-BB2E-BA445022A9ED}" type="datetimeFigureOut">
              <a:rPr lang="ru-RU" smtClean="0"/>
              <a:pPr/>
              <a:t>27.02.2011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91FC8BF0-50FA-491E-A19A-F9F93D2A6924}"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735" y="5875867"/>
            <a:ext cx="5829300" cy="1816100"/>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37E6971-B091-4107-BB2E-BA445022A9ED}" type="datetimeFigureOut">
              <a:rPr lang="ru-RU" smtClean="0"/>
              <a:pPr/>
              <a:t>27.02.2011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91FC8BF0-50FA-491E-A19A-F9F93D2A6924}"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37E6971-B091-4107-BB2E-BA445022A9ED}" type="datetimeFigureOut">
              <a:rPr lang="ru-RU" smtClean="0"/>
              <a:pPr/>
              <a:t>27.02.2011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91FC8BF0-50FA-491E-A19A-F9F93D2A6924}"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1524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37E6971-B091-4107-BB2E-BA445022A9ED}" type="datetimeFigureOut">
              <a:rPr lang="ru-RU" smtClean="0"/>
              <a:pPr/>
              <a:t>27.02.2011</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91FC8BF0-50FA-491E-A19A-F9F93D2A6924}"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37E6971-B091-4107-BB2E-BA445022A9ED}" type="datetimeFigureOut">
              <a:rPr lang="ru-RU" smtClean="0"/>
              <a:pPr/>
              <a:t>27.02.2011</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91FC8BF0-50FA-491E-A19A-F9F93D2A6924}"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37E6971-B091-4107-BB2E-BA445022A9ED}" type="datetimeFigureOut">
              <a:rPr lang="ru-RU" smtClean="0"/>
              <a:pPr/>
              <a:t>27.02.2011</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91FC8BF0-50FA-491E-A19A-F9F93D2A6924}"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4067"/>
            <a:ext cx="2256235" cy="154940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37E6971-B091-4107-BB2E-BA445022A9ED}" type="datetimeFigureOut">
              <a:rPr lang="ru-RU" smtClean="0"/>
              <a:pPr/>
              <a:t>27.02.2011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91FC8BF0-50FA-491E-A19A-F9F93D2A6924}"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216" y="6400800"/>
            <a:ext cx="4114800" cy="755651"/>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37E6971-B091-4107-BB2E-BA445022A9ED}" type="datetimeFigureOut">
              <a:rPr lang="ru-RU" smtClean="0"/>
              <a:pPr/>
              <a:t>27.02.2011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91FC8BF0-50FA-491E-A19A-F9F93D2A6924}"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37E6971-B091-4107-BB2E-BA445022A9ED}" type="datetimeFigureOut">
              <a:rPr lang="ru-RU" smtClean="0"/>
              <a:pPr/>
              <a:t>27.02.2011</a:t>
            </a:fld>
            <a:endParaRPr lang="ru-RU" dirty="0"/>
          </a:p>
        </p:txBody>
      </p:sp>
      <p:sp>
        <p:nvSpPr>
          <p:cNvPr id="5" name="Нижний колонтитул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91FC8BF0-50FA-491E-A19A-F9F93D2A6924}"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6.gif"/><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7.gif"/><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dirty="0"/>
          </a:p>
        </p:txBody>
      </p:sp>
      <p:sp>
        <p:nvSpPr>
          <p:cNvPr id="3" name="Подзаголовок 2"/>
          <p:cNvSpPr>
            <a:spLocks noGrp="1"/>
          </p:cNvSpPr>
          <p:nvPr>
            <p:ph type="subTitle" idx="1"/>
          </p:nvPr>
        </p:nvSpPr>
        <p:spPr/>
        <p:txBody>
          <a:bodyPr/>
          <a:lstStyle/>
          <a:p>
            <a:endParaRPr lang="ru-RU" dirty="0"/>
          </a:p>
        </p:txBody>
      </p:sp>
      <p:pic>
        <p:nvPicPr>
          <p:cNvPr id="1026" name="Picture 2"/>
          <p:cNvPicPr>
            <a:picLocks noChangeAspect="1" noChangeArrowheads="1"/>
          </p:cNvPicPr>
          <p:nvPr/>
        </p:nvPicPr>
        <p:blipFill>
          <a:blip r:embed="rId2"/>
          <a:srcRect/>
          <a:stretch>
            <a:fillRect/>
          </a:stretch>
        </p:blipFill>
        <p:spPr bwMode="auto">
          <a:xfrm>
            <a:off x="0" y="0"/>
            <a:ext cx="6858000" cy="9144000"/>
          </a:xfrm>
          <a:prstGeom prst="rect">
            <a:avLst/>
          </a:prstGeom>
          <a:noFill/>
          <a:ln w="9525">
            <a:noFill/>
            <a:miter lim="800000"/>
            <a:headEnd/>
            <a:tailEnd/>
          </a:ln>
          <a:effectLst/>
        </p:spPr>
      </p:pic>
      <p:sp>
        <p:nvSpPr>
          <p:cNvPr id="5" name="Прямоугольник 4"/>
          <p:cNvSpPr/>
          <p:nvPr/>
        </p:nvSpPr>
        <p:spPr>
          <a:xfrm>
            <a:off x="785794" y="1571604"/>
            <a:ext cx="5370701" cy="76944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4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Научите нас дружить</a:t>
            </a:r>
            <a:endParaRPr lang="ru-RU" sz="4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Прямоугольник 5"/>
          <p:cNvSpPr/>
          <p:nvPr/>
        </p:nvSpPr>
        <p:spPr>
          <a:xfrm>
            <a:off x="1785926" y="428596"/>
            <a:ext cx="3429000" cy="646331"/>
          </a:xfrm>
          <a:prstGeom prst="rect">
            <a:avLst/>
          </a:prstGeom>
        </p:spPr>
        <p:txBody>
          <a:bodyPr>
            <a:spAutoFit/>
          </a:bodyPr>
          <a:lstStyle/>
          <a:p>
            <a:pPr algn="ctr">
              <a:buNone/>
            </a:pPr>
            <a:r>
              <a:rPr lang="ru-RU" dirty="0" smtClean="0"/>
              <a:t>педагог-психолог </a:t>
            </a:r>
          </a:p>
          <a:p>
            <a:pPr algn="ctr">
              <a:buNone/>
            </a:pPr>
            <a:r>
              <a:rPr lang="ru-RU" dirty="0" smtClean="0"/>
              <a:t>Бирко Лариса Александровна</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1028" name="Picture 4"/>
          <p:cNvPicPr>
            <a:picLocks noGrp="1" noChangeAspect="1" noChangeArrowheads="1"/>
          </p:cNvPicPr>
          <p:nvPr>
            <p:ph idx="1"/>
          </p:nvPr>
        </p:nvPicPr>
        <p:blipFill>
          <a:blip r:embed="rId2" cstate="print"/>
          <a:srcRect/>
          <a:stretch>
            <a:fillRect/>
          </a:stretch>
        </p:blipFill>
        <p:spPr bwMode="auto">
          <a:xfrm>
            <a:off x="0" y="-1"/>
            <a:ext cx="6858000" cy="9144001"/>
          </a:xfrm>
          <a:prstGeom prst="rect">
            <a:avLst/>
          </a:prstGeom>
          <a:noFill/>
          <a:ln w="9525">
            <a:noFill/>
            <a:miter lim="800000"/>
            <a:headEnd/>
            <a:tailEnd/>
          </a:ln>
          <a:effectLst/>
        </p:spPr>
      </p:pic>
      <p:sp>
        <p:nvSpPr>
          <p:cNvPr id="9" name="Прямоугольник 8"/>
          <p:cNvSpPr/>
          <p:nvPr/>
        </p:nvSpPr>
        <p:spPr>
          <a:xfrm>
            <a:off x="714356" y="642910"/>
            <a:ext cx="5500726" cy="785818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3074" name="Картинка170" descr="мультипликационный клипарт"/>
          <p:cNvPicPr>
            <a:picLocks noRot="1" noChangeAspect="1" noChangeArrowheads="1"/>
          </p:cNvPicPr>
          <p:nvPr/>
        </p:nvPicPr>
        <p:blipFill>
          <a:blip r:embed="rId3"/>
          <a:srcRect/>
          <a:stretch>
            <a:fillRect/>
          </a:stretch>
        </p:blipFill>
        <p:spPr bwMode="auto">
          <a:xfrm>
            <a:off x="642918" y="428596"/>
            <a:ext cx="1352550" cy="1352550"/>
          </a:xfrm>
          <a:prstGeom prst="rect">
            <a:avLst/>
          </a:prstGeom>
          <a:noFill/>
          <a:ln w="9525">
            <a:noFill/>
            <a:miter lim="800000"/>
            <a:headEnd/>
            <a:tailEnd/>
          </a:ln>
          <a:effectLst/>
        </p:spPr>
      </p:pic>
      <p:pic>
        <p:nvPicPr>
          <p:cNvPr id="3075" name="Картинка205" descr="http://lenagold.ru/fon/clipart/v/vflo/flovin120.jpg"/>
          <p:cNvPicPr>
            <a:picLocks noRot="1"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714356" y="7572396"/>
            <a:ext cx="1905000" cy="1238250"/>
          </a:xfrm>
          <a:prstGeom prst="rect">
            <a:avLst/>
          </a:prstGeom>
          <a:noFill/>
          <a:ln w="9525">
            <a:noFill/>
            <a:miter lim="800000"/>
            <a:headEnd/>
            <a:tailEnd/>
          </a:ln>
          <a:effectLst/>
        </p:spPr>
      </p:pic>
      <p:pic>
        <p:nvPicPr>
          <p:cNvPr id="10" name="Картинка205" descr="http://lenagold.ru/fon/clipart/v/vflo/flovin120.jpg"/>
          <p:cNvPicPr>
            <a:picLocks noRot="1" noChangeAspect="1" noChangeArrowheads="1"/>
          </p:cNvPicPr>
          <p:nvPr/>
        </p:nvPicPr>
        <p:blipFill>
          <a:blip r:embed="rId4">
            <a:clrChange>
              <a:clrFrom>
                <a:srgbClr val="FFFFFF"/>
              </a:clrFrom>
              <a:clrTo>
                <a:srgbClr val="FFFFFF">
                  <a:alpha val="0"/>
                </a:srgbClr>
              </a:clrTo>
            </a:clrChange>
          </a:blip>
          <a:srcRect/>
          <a:stretch>
            <a:fillRect/>
          </a:stretch>
        </p:blipFill>
        <p:spPr bwMode="auto">
          <a:xfrm flipH="1">
            <a:off x="2500306" y="7572396"/>
            <a:ext cx="1714512" cy="1238250"/>
          </a:xfrm>
          <a:prstGeom prst="rect">
            <a:avLst/>
          </a:prstGeom>
          <a:noFill/>
          <a:ln w="9525">
            <a:noFill/>
            <a:miter lim="800000"/>
            <a:headEnd/>
            <a:tailEnd/>
          </a:ln>
          <a:effectLst/>
        </p:spPr>
      </p:pic>
      <p:pic>
        <p:nvPicPr>
          <p:cNvPr id="11" name="Картинка205" descr="http://lenagold.ru/fon/clipart/v/vflo/flovin120.jpg"/>
          <p:cNvPicPr>
            <a:picLocks noRot="1"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214818" y="7572396"/>
            <a:ext cx="2214578" cy="1238250"/>
          </a:xfrm>
          <a:prstGeom prst="rect">
            <a:avLst/>
          </a:prstGeom>
          <a:noFill/>
          <a:ln w="9525">
            <a:noFill/>
            <a:miter lim="800000"/>
            <a:headEnd/>
            <a:tailEnd/>
          </a:ln>
          <a:effectLst/>
        </p:spPr>
      </p:pic>
      <p:sp>
        <p:nvSpPr>
          <p:cNvPr id="12" name="Содержимое 2"/>
          <p:cNvSpPr txBox="1">
            <a:spLocks/>
          </p:cNvSpPr>
          <p:nvPr/>
        </p:nvSpPr>
        <p:spPr>
          <a:xfrm>
            <a:off x="428604" y="1714480"/>
            <a:ext cx="5857916" cy="6034617"/>
          </a:xfrm>
          <a:prstGeom prst="rect">
            <a:avLst/>
          </a:prstGeom>
        </p:spPr>
        <p:txBody>
          <a:bodyPr vert="horz" lIns="91440" tIns="45720" rIns="91440" bIns="45720" rtlCol="0">
            <a:normAutofit fontScale="47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3200" b="0" i="0" u="none" strike="noStrike" kern="1200" cap="none" spc="0" normalizeH="0" baseline="0" noProof="0" dirty="0" smtClean="0">
                <a:ln>
                  <a:noFill/>
                </a:ln>
                <a:solidFill>
                  <a:schemeClr val="bg1"/>
                </a:solidFill>
                <a:effectLst/>
                <a:uLnTx/>
                <a:uFillTx/>
                <a:latin typeface="Times New Roman" pitchFamily="18" charset="0"/>
                <a:cs typeface="Times New Roman" pitchFamily="18" charset="0"/>
              </a:rPr>
              <a:t>  Человек по природе социален и с самого рождения нуждается в общении.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3200" b="0" i="0" u="none" strike="noStrike" kern="1200" cap="none" spc="0" normalizeH="0" baseline="0" noProof="0" dirty="0" smtClean="0">
                <a:ln>
                  <a:noFill/>
                </a:ln>
                <a:solidFill>
                  <a:schemeClr val="bg1"/>
                </a:solidFill>
                <a:effectLst/>
                <a:uLnTx/>
                <a:uFillTx/>
                <a:latin typeface="Times New Roman" pitchFamily="18" charset="0"/>
                <a:cs typeface="Times New Roman" pitchFamily="18" charset="0"/>
              </a:rPr>
              <a:t>Ребенку необходимо общение со сверстниками - с этим фактом не поспоришь. Малыш, который не имеет друзей, вызывает опасение с точки зрения полноценного развития личности. Даже самые тесные отношения с родителями не могут заменить игру с другими детьми. Хотя случается, что мамы решают до школы "поберечь" малыша от друзей.</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3200" b="0" i="0" u="none" strike="noStrike" kern="1200" cap="none" spc="0" normalizeH="0" baseline="0" noProof="0" dirty="0" smtClean="0">
                <a:ln>
                  <a:noFill/>
                </a:ln>
                <a:solidFill>
                  <a:schemeClr val="bg1"/>
                </a:solidFill>
                <a:effectLst/>
                <a:uLnTx/>
                <a:uFillTx/>
                <a:latin typeface="Times New Roman" pitchFamily="18" charset="0"/>
                <a:cs typeface="Times New Roman" pitchFamily="18" charset="0"/>
              </a:rPr>
              <a:t>  К мелким конфликтам между детьми надо относиться спокойно. Ссоры, как известно, нет лишь там, где один человек. Ребенку нужно учиться выстраивать отношения, общаться, заводить друзей. Дошкольный период - возраст развития инстинкта жить в коллективе, приобретения коммуникативных навыков, умения отвечать не кулаком, а словом, заслуживать доверие и уважение. Конфликты - это часть человеческого общения; опасаться надо, если их никогда не бывает между детьми. Это противоестественно.</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3200" b="0" i="0" u="none" strike="noStrike" kern="1200" cap="none" spc="0" normalizeH="0" baseline="0" noProof="0" dirty="0" smtClean="0">
                <a:ln>
                  <a:noFill/>
                </a:ln>
                <a:solidFill>
                  <a:schemeClr val="bg1"/>
                </a:solidFill>
                <a:effectLst/>
                <a:uLnTx/>
                <a:uFillTx/>
                <a:latin typeface="Times New Roman" pitchFamily="18" charset="0"/>
                <a:cs typeface="Times New Roman" pitchFamily="18" charset="0"/>
              </a:rPr>
              <a:t>  Понаблюдайте за своим ребенком. Характер конфликта может много рассказать вам. Приглядитесь - вы лучше узнаете своего ребенка, а возможно, и проведете работу над ошибками.</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3200" b="0" i="0" u="none" strike="noStrike" kern="1200" cap="none" spc="0" normalizeH="0" baseline="0" noProof="0" dirty="0" smtClean="0">
                <a:ln>
                  <a:noFill/>
                </a:ln>
                <a:solidFill>
                  <a:schemeClr val="bg1"/>
                </a:solidFill>
                <a:effectLst/>
                <a:uLnTx/>
                <a:uFillTx/>
                <a:latin typeface="Times New Roman" pitchFamily="18" charset="0"/>
                <a:cs typeface="Times New Roman" pitchFamily="18" charset="0"/>
              </a:rPr>
              <a:t>  В ситуации нездорового общения мы должны понять, что четырехлетний хулиган с неадекватным поведением - всего лишь малыш с проблемой, и его мама, которая не знает, как помочь непоседе, испытывает не меньшие трудности, чем весь вовлеченный в воспитание двор. Перед нами не преступник, перед нами ребенок. Не надо выступать в роли судей. Может, малышу просто нечем заняться? Его не научили играть, не научили дружить. Помогите детям организовать совместную игру. Если уж это обстрел снежками - начнем строить снежную крепость. Придумаем любую общую игру, и вся компания опять будет "мирно проводить время".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1028" name="Picture 4"/>
          <p:cNvPicPr>
            <a:picLocks noGrp="1" noChangeAspect="1" noChangeArrowheads="1"/>
          </p:cNvPicPr>
          <p:nvPr>
            <p:ph idx="1"/>
          </p:nvPr>
        </p:nvPicPr>
        <p:blipFill>
          <a:blip r:embed="rId2" cstate="print"/>
          <a:srcRect/>
          <a:stretch>
            <a:fillRect/>
          </a:stretch>
        </p:blipFill>
        <p:spPr bwMode="auto">
          <a:xfrm>
            <a:off x="0" y="-1"/>
            <a:ext cx="6858000" cy="9144001"/>
          </a:xfrm>
          <a:prstGeom prst="rect">
            <a:avLst/>
          </a:prstGeom>
          <a:noFill/>
          <a:ln w="9525">
            <a:noFill/>
            <a:miter lim="800000"/>
            <a:headEnd/>
            <a:tailEnd/>
          </a:ln>
          <a:effectLst/>
        </p:spPr>
      </p:pic>
      <p:sp>
        <p:nvSpPr>
          <p:cNvPr id="9" name="Прямоугольник 8"/>
          <p:cNvSpPr/>
          <p:nvPr/>
        </p:nvSpPr>
        <p:spPr>
          <a:xfrm>
            <a:off x="714356" y="642910"/>
            <a:ext cx="5500726" cy="785818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dirty="0" smtClean="0">
                <a:latin typeface="Times New Roman" pitchFamily="18" charset="0"/>
                <a:cs typeface="Times New Roman" pitchFamily="18" charset="0"/>
              </a:rPr>
              <a:t> </a:t>
            </a:r>
            <a:r>
              <a:rPr lang="ru-RU" dirty="0" smtClean="0">
                <a:solidFill>
                  <a:schemeClr val="bg1"/>
                </a:solidFill>
                <a:latin typeface="Times New Roman" pitchFamily="18" charset="0"/>
                <a:cs typeface="Times New Roman" pitchFamily="18" charset="0"/>
              </a:rPr>
              <a:t> </a:t>
            </a:r>
            <a:r>
              <a:rPr lang="ru-RU" sz="1400" dirty="0" smtClean="0">
                <a:solidFill>
                  <a:schemeClr val="bg1"/>
                </a:solidFill>
                <a:latin typeface="Times New Roman" pitchFamily="18" charset="0"/>
                <a:cs typeface="Times New Roman" pitchFamily="18" charset="0"/>
              </a:rPr>
              <a:t>Не </a:t>
            </a:r>
            <a:r>
              <a:rPr lang="ru-RU" sz="1400" dirty="0" smtClean="0">
                <a:solidFill>
                  <a:schemeClr val="bg1"/>
                </a:solidFill>
                <a:latin typeface="Times New Roman" pitchFamily="18" charset="0"/>
                <a:cs typeface="Times New Roman" pitchFamily="18" charset="0"/>
              </a:rPr>
              <a:t>нужно кричать повышать голос, раздраженно высказывать свое мнение; и, конечно, никакого рукоприкладства. Выступая в роли надзирателя и арбитра, благоприятных результатов достичь невозможно.</a:t>
            </a:r>
          </a:p>
          <a:p>
            <a:r>
              <a:rPr lang="ru-RU" sz="1400" dirty="0" smtClean="0">
                <a:solidFill>
                  <a:schemeClr val="bg1"/>
                </a:solidFill>
                <a:latin typeface="Times New Roman" pitchFamily="18" charset="0"/>
                <a:cs typeface="Times New Roman" pitchFamily="18" charset="0"/>
              </a:rPr>
              <a:t>Лучшей позицией, как ни странно, психологи считают невмешательство. И вот почему. Вмешательство не дает возможности решить проблему самому, препятствует развитию умения находить компромисс. Бесспорно, случаются ситуации, где бездействовать, мягко говоря, сложно. Если вам не повезло и все же пришлось стать "</a:t>
            </a:r>
            <a:r>
              <a:rPr lang="ru-RU" sz="1400" dirty="0" err="1" smtClean="0">
                <a:solidFill>
                  <a:schemeClr val="bg1"/>
                </a:solidFill>
                <a:latin typeface="Times New Roman" pitchFamily="18" charset="0"/>
                <a:cs typeface="Times New Roman" pitchFamily="18" charset="0"/>
              </a:rPr>
              <a:t>разнимателем</a:t>
            </a:r>
            <a:r>
              <a:rPr lang="ru-RU" sz="1400" dirty="0" smtClean="0">
                <a:solidFill>
                  <a:schemeClr val="bg1"/>
                </a:solidFill>
                <a:latin typeface="Times New Roman" pitchFamily="18" charset="0"/>
                <a:cs typeface="Times New Roman" pitchFamily="18" charset="0"/>
              </a:rPr>
              <a:t>", дайте высказаться всем участникам конфликта, а не только тому, кого вы уже посчитали правым. Не вставайте на сторону одного ребенка: выясните, кто чего хочет, и помогите договориться. Как правило, в конфликтах виноваты оба: они его начали, они в нем участвовали, а значит, упрекать кого-то одного не имеет смысла. Если мы делаем при детях вывод "виноват Вася", то и в дальнейшем малыши будут трактовать поведение этого ребенка отрицательно, реагируя на любое его неверное </a:t>
            </a:r>
            <a:r>
              <a:rPr lang="ru-RU" sz="1400" dirty="0" smtClean="0">
                <a:solidFill>
                  <a:schemeClr val="bg1"/>
                </a:solidFill>
                <a:latin typeface="Times New Roman" pitchFamily="18" charset="0"/>
                <a:cs typeface="Times New Roman" pitchFamily="18" charset="0"/>
              </a:rPr>
              <a:t>движение</a:t>
            </a:r>
            <a:r>
              <a:rPr lang="ru-RU" sz="1400" dirty="0" smtClean="0">
                <a:solidFill>
                  <a:schemeClr val="bg1"/>
                </a:solidFill>
                <a:latin typeface="Times New Roman" pitchFamily="18" charset="0"/>
                <a:cs typeface="Times New Roman" pitchFamily="18" charset="0"/>
              </a:rPr>
              <a:t>.</a:t>
            </a:r>
          </a:p>
          <a:p>
            <a:r>
              <a:rPr lang="ru-RU" sz="1400" dirty="0" smtClean="0">
                <a:solidFill>
                  <a:schemeClr val="bg1"/>
                </a:solidFill>
                <a:latin typeface="Times New Roman" pitchFamily="18" charset="0"/>
                <a:cs typeface="Times New Roman" pitchFamily="18" charset="0"/>
              </a:rPr>
              <a:t>  Научить дружить наших малышей мы сможем только тогда, когда сами перестанем ссориться. Конфликты родителей на детских площадках не редкость. Интересно, что чаще всего они длятся гораздо дольше, чем "разборки" драчунов. Посмотрите, дети уже давно помирились и играют вместе, а мы все продолжаем выяснять, какой подход к воспитанию правильнее, чей ребенок лучше и кто же все-таки был виноват в их ссоре.</a:t>
            </a:r>
          </a:p>
          <a:p>
            <a:r>
              <a:rPr lang="ru-RU" sz="1400" dirty="0" smtClean="0">
                <a:solidFill>
                  <a:schemeClr val="bg1"/>
                </a:solidFill>
                <a:latin typeface="Times New Roman" pitchFamily="18" charset="0"/>
                <a:cs typeface="Times New Roman" pitchFamily="18" charset="0"/>
              </a:rPr>
              <a:t>Разумеется, можно дать общие рекомендации предъявления претензий типа: говорите спокойно и дружелюбно, используйте объединяющее слово "мы", посмотрите на ситуацию глазами собеседника. Но в порыве "праведного" гнева, в процессе обсуждения случившегося, во время выслушивания ответных обвинений так трудно следовать правилам. </a:t>
            </a:r>
            <a:endParaRPr lang="ru-RU" sz="1400" dirty="0" smtClean="0">
              <a:solidFill>
                <a:schemeClr val="bg1"/>
              </a:solidFill>
              <a:latin typeface="Times New Roman" pitchFamily="18" charset="0"/>
              <a:cs typeface="Times New Roman" pitchFamily="18" charset="0"/>
            </a:endParaRPr>
          </a:p>
        </p:txBody>
      </p:sp>
      <p:pic>
        <p:nvPicPr>
          <p:cNvPr id="3074" name="Картинка170" descr="мультипликационный клипарт"/>
          <p:cNvPicPr>
            <a:picLocks noRot="1" noChangeAspect="1" noChangeArrowheads="1"/>
          </p:cNvPicPr>
          <p:nvPr/>
        </p:nvPicPr>
        <p:blipFill>
          <a:blip r:embed="rId3"/>
          <a:srcRect/>
          <a:stretch>
            <a:fillRect/>
          </a:stretch>
        </p:blipFill>
        <p:spPr bwMode="auto">
          <a:xfrm>
            <a:off x="214290" y="0"/>
            <a:ext cx="1352550" cy="1352550"/>
          </a:xfrm>
          <a:prstGeom prst="rect">
            <a:avLst/>
          </a:prstGeom>
          <a:noFill/>
          <a:ln w="9525">
            <a:noFill/>
            <a:miter lim="800000"/>
            <a:headEnd/>
            <a:tailEnd/>
          </a:ln>
          <a:effectLst/>
        </p:spPr>
      </p:pic>
      <p:pic>
        <p:nvPicPr>
          <p:cNvPr id="3075" name="Картинка205" descr="http://lenagold.ru/fon/clipart/v/vflo/flovin120.jpg"/>
          <p:cNvPicPr>
            <a:picLocks noRot="1"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714356" y="7572396"/>
            <a:ext cx="1905000" cy="1238250"/>
          </a:xfrm>
          <a:prstGeom prst="rect">
            <a:avLst/>
          </a:prstGeom>
          <a:noFill/>
          <a:ln w="9525">
            <a:noFill/>
            <a:miter lim="800000"/>
            <a:headEnd/>
            <a:tailEnd/>
          </a:ln>
          <a:effectLst/>
        </p:spPr>
      </p:pic>
      <p:pic>
        <p:nvPicPr>
          <p:cNvPr id="10" name="Картинка205" descr="http://lenagold.ru/fon/clipart/v/vflo/flovin120.jpg"/>
          <p:cNvPicPr>
            <a:picLocks noRot="1" noChangeAspect="1" noChangeArrowheads="1"/>
          </p:cNvPicPr>
          <p:nvPr/>
        </p:nvPicPr>
        <p:blipFill>
          <a:blip r:embed="rId4">
            <a:clrChange>
              <a:clrFrom>
                <a:srgbClr val="FFFFFF"/>
              </a:clrFrom>
              <a:clrTo>
                <a:srgbClr val="FFFFFF">
                  <a:alpha val="0"/>
                </a:srgbClr>
              </a:clrTo>
            </a:clrChange>
          </a:blip>
          <a:srcRect/>
          <a:stretch>
            <a:fillRect/>
          </a:stretch>
        </p:blipFill>
        <p:spPr bwMode="auto">
          <a:xfrm flipH="1">
            <a:off x="2500306" y="7643834"/>
            <a:ext cx="1714512" cy="1238250"/>
          </a:xfrm>
          <a:prstGeom prst="rect">
            <a:avLst/>
          </a:prstGeom>
          <a:noFill/>
          <a:ln w="9525">
            <a:noFill/>
            <a:miter lim="800000"/>
            <a:headEnd/>
            <a:tailEnd/>
          </a:ln>
          <a:effectLst/>
        </p:spPr>
      </p:pic>
      <p:pic>
        <p:nvPicPr>
          <p:cNvPr id="11" name="Картинка205" descr="http://lenagold.ru/fon/clipart/v/vflo/flovin120.jpg"/>
          <p:cNvPicPr>
            <a:picLocks noRot="1"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214818" y="7572396"/>
            <a:ext cx="2214578" cy="1238250"/>
          </a:xfrm>
          <a:prstGeom prst="rect">
            <a:avLst/>
          </a:prstGeom>
          <a:noFill/>
          <a:ln w="9525">
            <a:noFill/>
            <a:miter lim="800000"/>
            <a:headEnd/>
            <a:tailEnd/>
          </a:ln>
          <a:effectLst/>
        </p:spPr>
      </p:pic>
      <p:pic>
        <p:nvPicPr>
          <p:cNvPr id="12" name="Picture 5" descr="F:\картинки\52b83a94779b_0.jpg"/>
          <p:cNvPicPr>
            <a:picLocks noChangeAspect="1" noChangeArrowheads="1"/>
          </p:cNvPicPr>
          <p:nvPr/>
        </p:nvPicPr>
        <p:blipFill>
          <a:blip r:embed="rId5">
            <a:clrChange>
              <a:clrFrom>
                <a:srgbClr val="FBFBF9"/>
              </a:clrFrom>
              <a:clrTo>
                <a:srgbClr val="FBFBF9">
                  <a:alpha val="0"/>
                </a:srgbClr>
              </a:clrTo>
            </a:clrChange>
          </a:blip>
          <a:srcRect/>
          <a:stretch>
            <a:fillRect/>
          </a:stretch>
        </p:blipFill>
        <p:spPr bwMode="auto">
          <a:xfrm>
            <a:off x="5000636" y="6786578"/>
            <a:ext cx="2000244" cy="174688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1028" name="Picture 4"/>
          <p:cNvPicPr>
            <a:picLocks noGrp="1" noChangeAspect="1" noChangeArrowheads="1"/>
          </p:cNvPicPr>
          <p:nvPr>
            <p:ph idx="1"/>
          </p:nvPr>
        </p:nvPicPr>
        <p:blipFill>
          <a:blip r:embed="rId2" cstate="print"/>
          <a:srcRect/>
          <a:stretch>
            <a:fillRect/>
          </a:stretch>
        </p:blipFill>
        <p:spPr bwMode="auto">
          <a:xfrm>
            <a:off x="0" y="-1"/>
            <a:ext cx="6858000" cy="9144001"/>
          </a:xfrm>
          <a:prstGeom prst="rect">
            <a:avLst/>
          </a:prstGeom>
          <a:noFill/>
          <a:ln w="9525">
            <a:noFill/>
            <a:miter lim="800000"/>
            <a:headEnd/>
            <a:tailEnd/>
          </a:ln>
          <a:effectLst/>
        </p:spPr>
      </p:pic>
      <p:sp>
        <p:nvSpPr>
          <p:cNvPr id="9" name="Прямоугольник 8"/>
          <p:cNvSpPr/>
          <p:nvPr/>
        </p:nvSpPr>
        <p:spPr>
          <a:xfrm>
            <a:off x="714356" y="642910"/>
            <a:ext cx="5500726" cy="785818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3074" name="Картинка170" descr="мультипликационный клипарт"/>
          <p:cNvPicPr>
            <a:picLocks noRot="1" noChangeAspect="1" noChangeArrowheads="1"/>
          </p:cNvPicPr>
          <p:nvPr/>
        </p:nvPicPr>
        <p:blipFill>
          <a:blip r:embed="rId3"/>
          <a:srcRect/>
          <a:stretch>
            <a:fillRect/>
          </a:stretch>
        </p:blipFill>
        <p:spPr bwMode="auto">
          <a:xfrm>
            <a:off x="642918" y="428596"/>
            <a:ext cx="1352550" cy="1352550"/>
          </a:xfrm>
          <a:prstGeom prst="rect">
            <a:avLst/>
          </a:prstGeom>
          <a:noFill/>
          <a:ln w="9525">
            <a:noFill/>
            <a:miter lim="800000"/>
            <a:headEnd/>
            <a:tailEnd/>
          </a:ln>
          <a:effectLst/>
        </p:spPr>
      </p:pic>
      <p:pic>
        <p:nvPicPr>
          <p:cNvPr id="3075" name="Картинка205" descr="http://lenagold.ru/fon/clipart/v/vflo/flovin120.jpg"/>
          <p:cNvPicPr>
            <a:picLocks noRot="1"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714356" y="7572396"/>
            <a:ext cx="1905000" cy="1238250"/>
          </a:xfrm>
          <a:prstGeom prst="rect">
            <a:avLst/>
          </a:prstGeom>
          <a:noFill/>
          <a:ln w="9525">
            <a:noFill/>
            <a:miter lim="800000"/>
            <a:headEnd/>
            <a:tailEnd/>
          </a:ln>
          <a:effectLst/>
        </p:spPr>
      </p:pic>
      <p:pic>
        <p:nvPicPr>
          <p:cNvPr id="10" name="Картинка205" descr="http://lenagold.ru/fon/clipart/v/vflo/flovin120.jpg"/>
          <p:cNvPicPr>
            <a:picLocks noRot="1" noChangeAspect="1" noChangeArrowheads="1"/>
          </p:cNvPicPr>
          <p:nvPr/>
        </p:nvPicPr>
        <p:blipFill>
          <a:blip r:embed="rId4">
            <a:clrChange>
              <a:clrFrom>
                <a:srgbClr val="FFFFFF"/>
              </a:clrFrom>
              <a:clrTo>
                <a:srgbClr val="FFFFFF">
                  <a:alpha val="0"/>
                </a:srgbClr>
              </a:clrTo>
            </a:clrChange>
          </a:blip>
          <a:srcRect/>
          <a:stretch>
            <a:fillRect/>
          </a:stretch>
        </p:blipFill>
        <p:spPr bwMode="auto">
          <a:xfrm flipH="1">
            <a:off x="2500306" y="7572396"/>
            <a:ext cx="1714512" cy="1238250"/>
          </a:xfrm>
          <a:prstGeom prst="rect">
            <a:avLst/>
          </a:prstGeom>
          <a:noFill/>
          <a:ln w="9525">
            <a:noFill/>
            <a:miter lim="800000"/>
            <a:headEnd/>
            <a:tailEnd/>
          </a:ln>
          <a:effectLst/>
        </p:spPr>
      </p:pic>
      <p:pic>
        <p:nvPicPr>
          <p:cNvPr id="11" name="Картинка205" descr="http://lenagold.ru/fon/clipart/v/vflo/flovin120.jpg"/>
          <p:cNvPicPr>
            <a:picLocks noRot="1"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214818" y="7572396"/>
            <a:ext cx="2214578" cy="1238250"/>
          </a:xfrm>
          <a:prstGeom prst="rect">
            <a:avLst/>
          </a:prstGeom>
          <a:noFill/>
          <a:ln w="9525">
            <a:noFill/>
            <a:miter lim="800000"/>
            <a:headEnd/>
            <a:tailEnd/>
          </a:ln>
          <a:effectLst/>
        </p:spPr>
      </p:pic>
      <p:pic>
        <p:nvPicPr>
          <p:cNvPr id="12" name="Picture 6" descr="F:\картинки\792a6cb89e8a0e31295f02c153499e75.gif"/>
          <p:cNvPicPr>
            <a:picLocks noChangeAspect="1" noChangeArrowheads="1" noCrop="1"/>
          </p:cNvPicPr>
          <p:nvPr/>
        </p:nvPicPr>
        <p:blipFill>
          <a:blip r:embed="rId5"/>
          <a:srcRect/>
          <a:stretch>
            <a:fillRect/>
          </a:stretch>
        </p:blipFill>
        <p:spPr bwMode="auto">
          <a:xfrm>
            <a:off x="5143512" y="6357950"/>
            <a:ext cx="1094017" cy="2057406"/>
          </a:xfrm>
          <a:prstGeom prst="rect">
            <a:avLst/>
          </a:prstGeom>
          <a:noFill/>
        </p:spPr>
      </p:pic>
      <p:sp>
        <p:nvSpPr>
          <p:cNvPr id="13" name="Содержимое 3"/>
          <p:cNvSpPr txBox="1">
            <a:spLocks/>
          </p:cNvSpPr>
          <p:nvPr/>
        </p:nvSpPr>
        <p:spPr>
          <a:xfrm>
            <a:off x="685800" y="1714480"/>
            <a:ext cx="5529282" cy="6034617"/>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1500" b="0"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Если есть искреннее желание сдружить детей, найти общие пути решения, а не выплеснуть свою злость на собеседника - рекомендации не нужны: вы обязательно договоритесь.</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4" name="Содержимое 4"/>
          <p:cNvSpPr txBox="1">
            <a:spLocks/>
          </p:cNvSpPr>
          <p:nvPr/>
        </p:nvSpPr>
        <p:spPr>
          <a:xfrm>
            <a:off x="642918" y="2643174"/>
            <a:ext cx="5800744" cy="4524912"/>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1500" b="0"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  Если так случилось, что разъяренная мама идет с недовольным лицом к вам, соберите волю в кулак и постарайтесь выйти с достоинством из разговора. Прежде всего, дайте даме накричаться, пусть выплеснет ту самую злость. Примите обвинения и спокойно извинитесь, сейчас не время отстаивать свои позиции и провоцировать конфликт при детях.</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1500" b="0"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  Часто причины конфликтного поведения кроются в неуверенности, низкой самооценке одного из участников. Ребенок старается заслужить уважение и привлечь внимание любым способом: сильнее ударить, больнее укусить, напакостить, обсыпать, обкидать, ущипнуть, отобрать. Если кроха спровоцировал драку или обидел другого ребенка, подойдите к пострадавшему, пожалейте и извинитесь</a:t>
            </a:r>
            <a:r>
              <a:rPr kumimoji="0" lang="ru-RU" sz="1500" b="0" i="0" u="none" strike="noStrike" kern="1200" cap="none" spc="0" normalizeH="0" noProof="0" dirty="0" smtClean="0">
                <a:ln>
                  <a:noFill/>
                </a:ln>
                <a:solidFill>
                  <a:schemeClr val="bg1"/>
                </a:solidFill>
                <a:effectLst/>
                <a:uLnTx/>
                <a:uFillTx/>
                <a:latin typeface="Times New Roman" pitchFamily="18" charset="0"/>
                <a:ea typeface="+mn-ea"/>
                <a:cs typeface="Times New Roman" pitchFamily="18" charset="0"/>
              </a:rPr>
              <a:t>                 </a:t>
            </a:r>
            <a:r>
              <a:rPr kumimoji="0" lang="ru-RU" sz="1500" b="0"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 за своего. Подсознательно проказник ждет, что                           вы отругаете его, он начнет плакать и тут, наконец,            получит свое: утешение и заботу. Обращайте                   внимание на малыша, когда он хорошо себя ведет,                        а не когда все жалуются на его проделки.</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1028" name="Picture 4"/>
          <p:cNvPicPr>
            <a:picLocks noGrp="1" noChangeAspect="1" noChangeArrowheads="1"/>
          </p:cNvPicPr>
          <p:nvPr>
            <p:ph idx="1"/>
          </p:nvPr>
        </p:nvPicPr>
        <p:blipFill>
          <a:blip r:embed="rId2" cstate="print"/>
          <a:srcRect/>
          <a:stretch>
            <a:fillRect/>
          </a:stretch>
        </p:blipFill>
        <p:spPr bwMode="auto">
          <a:xfrm>
            <a:off x="0" y="-1"/>
            <a:ext cx="6858000" cy="9144001"/>
          </a:xfrm>
          <a:prstGeom prst="rect">
            <a:avLst/>
          </a:prstGeom>
          <a:noFill/>
          <a:ln w="9525">
            <a:noFill/>
            <a:miter lim="800000"/>
            <a:headEnd/>
            <a:tailEnd/>
          </a:ln>
          <a:effectLst/>
        </p:spPr>
      </p:pic>
      <p:sp>
        <p:nvSpPr>
          <p:cNvPr id="9" name="Прямоугольник 8"/>
          <p:cNvSpPr/>
          <p:nvPr/>
        </p:nvSpPr>
        <p:spPr>
          <a:xfrm>
            <a:off x="714356" y="714348"/>
            <a:ext cx="5500726" cy="785818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3074" name="Картинка170" descr="мультипликационный клипарт"/>
          <p:cNvPicPr>
            <a:picLocks noRot="1" noChangeAspect="1" noChangeArrowheads="1"/>
          </p:cNvPicPr>
          <p:nvPr/>
        </p:nvPicPr>
        <p:blipFill>
          <a:blip r:embed="rId3"/>
          <a:srcRect/>
          <a:stretch>
            <a:fillRect/>
          </a:stretch>
        </p:blipFill>
        <p:spPr bwMode="auto">
          <a:xfrm>
            <a:off x="642918" y="428596"/>
            <a:ext cx="1352550" cy="1352550"/>
          </a:xfrm>
          <a:prstGeom prst="rect">
            <a:avLst/>
          </a:prstGeom>
          <a:noFill/>
          <a:ln w="9525">
            <a:noFill/>
            <a:miter lim="800000"/>
            <a:headEnd/>
            <a:tailEnd/>
          </a:ln>
          <a:effectLst/>
        </p:spPr>
      </p:pic>
      <p:pic>
        <p:nvPicPr>
          <p:cNvPr id="3075" name="Картинка205" descr="http://lenagold.ru/fon/clipart/v/vflo/flovin120.jpg"/>
          <p:cNvPicPr>
            <a:picLocks noRot="1"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714356" y="7572396"/>
            <a:ext cx="1905000" cy="1238250"/>
          </a:xfrm>
          <a:prstGeom prst="rect">
            <a:avLst/>
          </a:prstGeom>
          <a:noFill/>
          <a:ln w="9525">
            <a:noFill/>
            <a:miter lim="800000"/>
            <a:headEnd/>
            <a:tailEnd/>
          </a:ln>
          <a:effectLst/>
        </p:spPr>
      </p:pic>
      <p:pic>
        <p:nvPicPr>
          <p:cNvPr id="10" name="Картинка205" descr="http://lenagold.ru/fon/clipart/v/vflo/flovin120.jpg"/>
          <p:cNvPicPr>
            <a:picLocks noRot="1" noChangeAspect="1" noChangeArrowheads="1"/>
          </p:cNvPicPr>
          <p:nvPr/>
        </p:nvPicPr>
        <p:blipFill>
          <a:blip r:embed="rId4">
            <a:clrChange>
              <a:clrFrom>
                <a:srgbClr val="FFFFFF"/>
              </a:clrFrom>
              <a:clrTo>
                <a:srgbClr val="FFFFFF">
                  <a:alpha val="0"/>
                </a:srgbClr>
              </a:clrTo>
            </a:clrChange>
          </a:blip>
          <a:srcRect/>
          <a:stretch>
            <a:fillRect/>
          </a:stretch>
        </p:blipFill>
        <p:spPr bwMode="auto">
          <a:xfrm flipH="1">
            <a:off x="2500306" y="7572396"/>
            <a:ext cx="1714512" cy="1238250"/>
          </a:xfrm>
          <a:prstGeom prst="rect">
            <a:avLst/>
          </a:prstGeom>
          <a:noFill/>
          <a:ln w="9525">
            <a:noFill/>
            <a:miter lim="800000"/>
            <a:headEnd/>
            <a:tailEnd/>
          </a:ln>
          <a:effectLst/>
        </p:spPr>
      </p:pic>
      <p:pic>
        <p:nvPicPr>
          <p:cNvPr id="11" name="Картинка205" descr="http://lenagold.ru/fon/clipart/v/vflo/flovin120.jpg"/>
          <p:cNvPicPr>
            <a:picLocks noRot="1"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214818" y="7572396"/>
            <a:ext cx="2214578" cy="1238250"/>
          </a:xfrm>
          <a:prstGeom prst="rect">
            <a:avLst/>
          </a:prstGeom>
          <a:noFill/>
          <a:ln w="9525">
            <a:noFill/>
            <a:miter lim="800000"/>
            <a:headEnd/>
            <a:tailEnd/>
          </a:ln>
          <a:effectLst/>
        </p:spPr>
      </p:pic>
      <p:pic>
        <p:nvPicPr>
          <p:cNvPr id="13" name="Picture 2" descr="F:\картинки\55b27d4c7041.gif"/>
          <p:cNvPicPr>
            <a:picLocks noChangeAspect="1" noChangeArrowheads="1"/>
          </p:cNvPicPr>
          <p:nvPr/>
        </p:nvPicPr>
        <p:blipFill>
          <a:blip r:embed="rId5"/>
          <a:srcRect/>
          <a:stretch>
            <a:fillRect/>
          </a:stretch>
        </p:blipFill>
        <p:spPr bwMode="auto">
          <a:xfrm>
            <a:off x="714356" y="6858016"/>
            <a:ext cx="962025" cy="1666875"/>
          </a:xfrm>
          <a:prstGeom prst="rect">
            <a:avLst/>
          </a:prstGeom>
          <a:noFill/>
        </p:spPr>
      </p:pic>
      <p:sp>
        <p:nvSpPr>
          <p:cNvPr id="12" name="Содержимое 5"/>
          <p:cNvSpPr txBox="1">
            <a:spLocks/>
          </p:cNvSpPr>
          <p:nvPr/>
        </p:nvSpPr>
        <p:spPr>
          <a:xfrm>
            <a:off x="428604" y="1714481"/>
            <a:ext cx="5643602" cy="2928958"/>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ru-RU" sz="1400" b="0"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Бывает и другой вариант поведения: кроха пытается сдружиться с помощью подарков и приглашения к себе в гости. "Мама, дай конфеты, я отдам их Свете и Ксюше, а они будут со мной играть". Такая хитрость будет, конечно, срабатывать, но недолго. Через несколько лет этот прием не пройдет, и ребенок опять окажется отвергнутым.</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1400" b="0"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  В обоих случаях относитесь к ребенку как к личности, цените его достижения, больше хвалите, не сравнивайте со сверстниками, подчеркивайте его возможности и способности. И тогда малышу не нужно будет "выбивать" авторитет. Дети всегда тянутся к тому, кто выступает в роли лидера и выделяется на общем фоне уверенностью в себе.</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4" name="Прямоугольник 13"/>
          <p:cNvSpPr/>
          <p:nvPr/>
        </p:nvSpPr>
        <p:spPr>
          <a:xfrm>
            <a:off x="1428736" y="4714876"/>
            <a:ext cx="3677673" cy="830997"/>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ru-RU" sz="1600" b="1" spc="150" dirty="0" smtClean="0">
                <a:ln w="11430"/>
                <a:solidFill>
                  <a:srgbClr val="F8F8F8"/>
                </a:solidFill>
                <a:effectLst>
                  <a:outerShdw blurRad="25400" algn="tl" rotWithShape="0">
                    <a:srgbClr val="000000">
                      <a:alpha val="43000"/>
                    </a:srgbClr>
                  </a:outerShdw>
                </a:effectLst>
              </a:rPr>
              <a:t>Любите своих детей,</a:t>
            </a:r>
          </a:p>
          <a:p>
            <a:pPr algn="ctr"/>
            <a:r>
              <a:rPr lang="ru-RU" sz="1600" b="1" spc="150" dirty="0" smtClean="0">
                <a:ln w="11430"/>
                <a:solidFill>
                  <a:srgbClr val="F8F8F8"/>
                </a:solidFill>
                <a:effectLst>
                  <a:outerShdw blurRad="25400" algn="tl" rotWithShape="0">
                    <a:srgbClr val="000000">
                      <a:alpha val="43000"/>
                    </a:srgbClr>
                  </a:outerShdw>
                </a:effectLst>
              </a:rPr>
              <a:t> уважайте их чувства и желания </a:t>
            </a:r>
          </a:p>
          <a:p>
            <a:pPr algn="ctr"/>
            <a:r>
              <a:rPr lang="ru-RU" sz="1600" b="1" spc="150" dirty="0" smtClean="0">
                <a:ln w="11430"/>
                <a:solidFill>
                  <a:srgbClr val="F8F8F8"/>
                </a:solidFill>
                <a:effectLst>
                  <a:outerShdw blurRad="25400" algn="tl" rotWithShape="0">
                    <a:srgbClr val="000000">
                      <a:alpha val="43000"/>
                    </a:srgbClr>
                  </a:outerShdw>
                </a:effectLst>
              </a:rPr>
              <a:t> и у вас все получиться!</a:t>
            </a:r>
            <a:endParaRPr lang="ru-RU" sz="1600" b="1" cap="none" spc="150" dirty="0">
              <a:ln w="11430"/>
              <a:solidFill>
                <a:srgbClr val="F8F8F8"/>
              </a:solidFill>
              <a:effectLst>
                <a:outerShdw blurRad="25400" algn="tl" rotWithShape="0">
                  <a:srgbClr val="000000">
                    <a:alpha val="43000"/>
                  </a:srgbClr>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533</TotalTime>
  <Words>52</Words>
  <Application>Microsoft Office PowerPoint</Application>
  <PresentationFormat>Экран (4:3)</PresentationFormat>
  <Paragraphs>20</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Слайд 1</vt:lpstr>
      <vt:lpstr>Слайд 2</vt:lpstr>
      <vt:lpstr>Слайд 3</vt:lpstr>
      <vt:lpstr>Слайд 4</vt:lpstr>
      <vt:lpstr>Слайд 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Бирко</dc:creator>
  <cp:lastModifiedBy>Бирко</cp:lastModifiedBy>
  <cp:revision>4</cp:revision>
  <dcterms:created xsi:type="dcterms:W3CDTF">2011-02-26T10:48:30Z</dcterms:created>
  <dcterms:modified xsi:type="dcterms:W3CDTF">2011-02-27T09:15:29Z</dcterms:modified>
</cp:coreProperties>
</file>